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476" r:id="rId3"/>
    <p:sldId id="480" r:id="rId4"/>
    <p:sldId id="503" r:id="rId5"/>
    <p:sldId id="481" r:id="rId6"/>
    <p:sldId id="486" r:id="rId7"/>
    <p:sldId id="485" r:id="rId8"/>
    <p:sldId id="504" r:id="rId9"/>
    <p:sldId id="482" r:id="rId10"/>
    <p:sldId id="490" r:id="rId11"/>
    <p:sldId id="491" r:id="rId12"/>
    <p:sldId id="492" r:id="rId13"/>
    <p:sldId id="483" r:id="rId14"/>
    <p:sldId id="493" r:id="rId15"/>
    <p:sldId id="494" r:id="rId16"/>
    <p:sldId id="495" r:id="rId17"/>
    <p:sldId id="484" r:id="rId18"/>
    <p:sldId id="496" r:id="rId19"/>
    <p:sldId id="497" r:id="rId20"/>
    <p:sldId id="500" r:id="rId21"/>
    <p:sldId id="339" r:id="rId22"/>
  </p:sldIdLst>
  <p:sldSz cx="12192000" cy="6858000"/>
  <p:notesSz cx="6858000" cy="9144000"/>
  <p:embeddedFontLst>
    <p:embeddedFont>
      <p:font typeface="思源黑体 CN Light" panose="020B0300000000000000" pitchFamily="34" charset="-122"/>
      <p:regular r:id="rId28"/>
    </p:embeddedFont>
    <p:embeddedFont>
      <p:font typeface="Mongolian Baiti" panose="03000500000000000000" pitchFamily="66" charset="0"/>
      <p:regular r:id="rId29"/>
    </p:embeddedFont>
    <p:embeddedFont>
      <p:font typeface="等线" panose="02010600030101010101" charset="-122"/>
      <p:regular r:id="rId30"/>
    </p:embeddedFont>
    <p:embeddedFont>
      <p:font typeface="黑体" panose="02010609060101010101" charset="-122"/>
      <p:regular r:id="rId31"/>
    </p:embeddedFont>
    <p:embeddedFont>
      <p:font typeface="等线 Light" panose="02010600030101010101" charset="-122"/>
      <p:regular r:id="rId32"/>
    </p:embeddedFont>
  </p:embeddedFontLst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彭 玉凤" initials="彭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478A"/>
    <a:srgbClr val="0779B3"/>
    <a:srgbClr val="02A4BB"/>
    <a:srgbClr val="004EC0"/>
    <a:srgbClr val="004EBE"/>
    <a:srgbClr val="E3F8F6"/>
    <a:srgbClr val="1F7B72"/>
    <a:srgbClr val="FA0100"/>
    <a:srgbClr val="3F5D64"/>
    <a:srgbClr val="F5E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899" autoAdjust="0"/>
    <p:restoredTop sz="95244" autoAdjust="0"/>
  </p:normalViewPr>
  <p:slideViewPr>
    <p:cSldViewPr snapToGrid="0">
      <p:cViewPr varScale="1">
        <p:scale>
          <a:sx n="83" d="100"/>
          <a:sy n="83" d="100"/>
        </p:scale>
        <p:origin x="2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gs" Target="tags/tag3.xml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" Target="slides/slide1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commentAuthors" Target="commentAuthors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rgbClr val="004EC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07478A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0779B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02A4BB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800" b="0" i="0" u="none" strike="noStrike" kern="1200" baseline="0">
                    <a:solidFill>
                      <a:schemeClr val="bg1">
                        <a:lumMod val="95000"/>
                      </a:schemeClr>
                    </a:solidFill>
                    <a:latin typeface="Roboto Black" panose="02000000000000000000" pitchFamily="2" charset="0"/>
                    <a:ea typeface="Roboto Black" panose="02000000000000000000" pitchFamily="2" charset="0"/>
                    <a:cs typeface="+mn-cs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24B8D6-D3B2-41EA-8A14-DDB9D85502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8B1140-33F8-4D7B-9700-972C31F3618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.xml"/><Relationship Id="rId2" Type="http://schemas.openxmlformats.org/officeDocument/2006/relationships/image" Target="../media/image4.GIF"/><Relationship Id="rId1" Type="http://schemas.openxmlformats.org/officeDocument/2006/relationships/image" Target="../media/image3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5908431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16200000">
            <a:off x="9952232" y="2714333"/>
            <a:ext cx="162184" cy="4317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67690" y="2005330"/>
            <a:ext cx="101822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7200" dirty="0">
                <a:solidFill>
                  <a:schemeClr val="bg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Simple Action Game</a:t>
            </a:r>
            <a:endParaRPr lang="en-US" altLang="zh-CN" sz="7200" dirty="0">
              <a:solidFill>
                <a:schemeClr val="bg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695325" y="563896"/>
            <a:ext cx="5463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5325" y="661867"/>
            <a:ext cx="5463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95325" y="759838"/>
            <a:ext cx="5463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79575" y="3022456"/>
            <a:ext cx="817960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1800" dirty="0">
                <a:solidFill>
                  <a:schemeClr val="bg1">
                    <a:lumMod val="8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Design and implementation </a:t>
            </a:r>
            <a:endParaRPr lang="zh-CN" altLang="en-US" sz="1800" dirty="0">
              <a:solidFill>
                <a:schemeClr val="bg1">
                  <a:lumMod val="85000"/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16" name="矩形 15"/>
          <p:cNvSpPr/>
          <p:nvPr/>
        </p:nvSpPr>
        <p:spPr>
          <a:xfrm rot="16200000">
            <a:off x="10610040" y="3755362"/>
            <a:ext cx="162186" cy="3001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368902" y="479159"/>
            <a:ext cx="13982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endParaRPr lang="zh-CN" altLang="en-US" sz="1600" dirty="0">
              <a:solidFill>
                <a:schemeClr val="bg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695325" y="4038119"/>
            <a:ext cx="2463510" cy="41857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: 圆角 20"/>
          <p:cNvSpPr/>
          <p:nvPr/>
        </p:nvSpPr>
        <p:spPr>
          <a:xfrm>
            <a:off x="3935332" y="4038119"/>
            <a:ext cx="2463510" cy="41857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695325" y="2026920"/>
            <a:ext cx="3554110" cy="2804160"/>
            <a:chOff x="1310640" y="2087880"/>
            <a:chExt cx="4152900" cy="32766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1" cstate="email"/>
            <a:srcRect/>
            <a:stretch>
              <a:fillRect/>
            </a:stretch>
          </p:blipFill>
          <p:spPr>
            <a:xfrm>
              <a:off x="2186940" y="2087880"/>
              <a:ext cx="3276600" cy="3276600"/>
            </a:xfrm>
            <a:custGeom>
              <a:avLst/>
              <a:gdLst>
                <a:gd name="connsiteX0" fmla="*/ 1767840 w 3535680"/>
                <a:gd name="connsiteY0" fmla="*/ 0 h 3535680"/>
                <a:gd name="connsiteX1" fmla="*/ 3535680 w 3535680"/>
                <a:gd name="connsiteY1" fmla="*/ 1767840 h 3535680"/>
                <a:gd name="connsiteX2" fmla="*/ 1767840 w 3535680"/>
                <a:gd name="connsiteY2" fmla="*/ 3535680 h 3535680"/>
                <a:gd name="connsiteX3" fmla="*/ 0 w 3535680"/>
                <a:gd name="connsiteY3" fmla="*/ 1767840 h 3535680"/>
                <a:gd name="connsiteX4" fmla="*/ 1767840 w 3535680"/>
                <a:gd name="connsiteY4" fmla="*/ 0 h 353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5680" h="3535680">
                  <a:moveTo>
                    <a:pt x="1767840" y="0"/>
                  </a:moveTo>
                  <a:cubicBezTo>
                    <a:pt x="2744191" y="0"/>
                    <a:pt x="3535680" y="791489"/>
                    <a:pt x="3535680" y="1767840"/>
                  </a:cubicBezTo>
                  <a:cubicBezTo>
                    <a:pt x="3535680" y="2744191"/>
                    <a:pt x="2744191" y="3535680"/>
                    <a:pt x="1767840" y="3535680"/>
                  </a:cubicBezTo>
                  <a:cubicBezTo>
                    <a:pt x="791489" y="3535680"/>
                    <a:pt x="0" y="2744191"/>
                    <a:pt x="0" y="1767840"/>
                  </a:cubicBezTo>
                  <a:cubicBezTo>
                    <a:pt x="0" y="791489"/>
                    <a:pt x="791489" y="0"/>
                    <a:pt x="1767840" y="0"/>
                  </a:cubicBezTo>
                  <a:close/>
                </a:path>
              </a:pathLst>
            </a:custGeom>
          </p:spPr>
        </p:pic>
        <p:sp>
          <p:nvSpPr>
            <p:cNvPr id="4" name="矩形 3"/>
            <p:cNvSpPr/>
            <p:nvPr/>
          </p:nvSpPr>
          <p:spPr>
            <a:xfrm>
              <a:off x="1310640" y="3429000"/>
              <a:ext cx="1691640" cy="584775"/>
            </a:xfrm>
            <a:prstGeom prst="rect">
              <a:avLst/>
            </a:prstGeom>
            <a:solidFill>
              <a:srgbClr val="004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600"/>
            </a:p>
          </p:txBody>
        </p:sp>
      </p:grpSp>
      <p:sp>
        <p:nvSpPr>
          <p:cNvPr id="7" name="矩形 6"/>
          <p:cNvSpPr/>
          <p:nvPr/>
        </p:nvSpPr>
        <p:spPr>
          <a:xfrm>
            <a:off x="9098280" y="0"/>
            <a:ext cx="3093720" cy="6858000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2" name="文本框 1"/>
          <p:cNvSpPr txBox="1"/>
          <p:nvPr/>
        </p:nvSpPr>
        <p:spPr>
          <a:xfrm rot="16200000">
            <a:off x="8440549" y="2722751"/>
            <a:ext cx="42062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0" i="0"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algn="l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Shortcomings and causes analysis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57725" y="1031776"/>
            <a:ext cx="4440555" cy="1251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Lorem ipsum dolor sit </a:t>
            </a:r>
            <a:endParaRPr lang="en-US" altLang="zh-CN" sz="2000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amet</a:t>
            </a: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, consectetuer </a:t>
            </a:r>
            <a:r>
              <a:rPr lang="en-US" altLang="zh-CN" sz="16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adipiscing</a:t>
            </a: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 </a:t>
            </a:r>
            <a:r>
              <a:rPr lang="en-US" altLang="zh-CN" sz="16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elit</a:t>
            </a: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. Maecenas porttitor congue massa. </a:t>
            </a:r>
            <a:endParaRPr lang="zh-CN" altLang="en-US" sz="1600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657725" y="3036332"/>
            <a:ext cx="4440555" cy="1251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Lorem ipsum dolor sit </a:t>
            </a:r>
            <a:endParaRPr lang="en-US" altLang="zh-CN" sz="2000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amet</a:t>
            </a: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, consectetuer </a:t>
            </a:r>
            <a:r>
              <a:rPr lang="en-US" altLang="zh-CN" sz="16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adipiscing</a:t>
            </a: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 </a:t>
            </a:r>
            <a:r>
              <a:rPr lang="en-US" altLang="zh-CN" sz="16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elit</a:t>
            </a: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. Maecenas porttitor congue massa. </a:t>
            </a:r>
            <a:endParaRPr lang="zh-CN" altLang="en-US" sz="1600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57725" y="5040887"/>
            <a:ext cx="4440555" cy="1251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Lorem ipsum dolor sit </a:t>
            </a:r>
            <a:endParaRPr lang="en-US" altLang="zh-CN" sz="2000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amet</a:t>
            </a: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, consectetuer </a:t>
            </a:r>
            <a:r>
              <a:rPr lang="en-US" altLang="zh-CN" sz="16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adipiscing</a:t>
            </a: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 </a:t>
            </a:r>
            <a:r>
              <a:rPr lang="en-US" altLang="zh-CN" sz="16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elit</a:t>
            </a: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. Maecenas porttitor congue massa. </a:t>
            </a:r>
            <a:endParaRPr lang="zh-CN" altLang="en-US" sz="1600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5818188" y="1089025"/>
            <a:ext cx="5715000" cy="518808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531047" y="3221403"/>
            <a:ext cx="2660953" cy="46166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4" name="文本框 3"/>
          <p:cNvSpPr txBox="1"/>
          <p:nvPr/>
        </p:nvSpPr>
        <p:spPr>
          <a:xfrm>
            <a:off x="421005" y="401122"/>
            <a:ext cx="3954236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287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“</a:t>
            </a:r>
            <a:endParaRPr lang="zh-CN" altLang="en-US" sz="287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8332" y="4512310"/>
            <a:ext cx="4440555" cy="199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Lorem ipsum dolor sit </a:t>
            </a:r>
            <a:endParaRPr lang="en-US" altLang="zh-CN" sz="2000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amet</a:t>
            </a: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, consectetuer </a:t>
            </a:r>
            <a:r>
              <a:rPr lang="en-US" altLang="zh-CN" sz="16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adipiscing</a:t>
            </a: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 </a:t>
            </a:r>
            <a:r>
              <a:rPr lang="en-US" altLang="zh-CN" sz="16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elit</a:t>
            </a: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. Maecenas porttitor congue massa. Fusce posuere, magna sed</a:t>
            </a:r>
            <a:endParaRPr lang="en-US" altLang="zh-CN" sz="1600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  <a:p>
            <a:pPr algn="l">
              <a:lnSpc>
                <a:spcPct val="150000"/>
              </a:lnSpc>
            </a:pPr>
            <a:endParaRPr lang="zh-CN" altLang="en-US" sz="1600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80042" y="2147713"/>
            <a:ext cx="33432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0" i="0"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algn="l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Shortcomings and causes analysis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8332" y="2522022"/>
            <a:ext cx="4440555" cy="199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Lorem ipsum dolor sit </a:t>
            </a:r>
            <a:endParaRPr lang="en-US" altLang="zh-CN" sz="2000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amet</a:t>
            </a: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, consectetuer </a:t>
            </a:r>
            <a:r>
              <a:rPr lang="en-US" altLang="zh-CN" sz="16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adipiscing</a:t>
            </a: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 </a:t>
            </a:r>
            <a:r>
              <a:rPr lang="en-US" altLang="zh-CN" sz="16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elit</a:t>
            </a: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. Maecenas porttitor congue massa. Fusce posuere, magna sed</a:t>
            </a:r>
            <a:endParaRPr lang="en-US" altLang="zh-CN" sz="1600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  <a:p>
            <a:pPr algn="l">
              <a:lnSpc>
                <a:spcPct val="150000"/>
              </a:lnSpc>
            </a:pPr>
            <a:endParaRPr lang="zh-CN" altLang="en-US" sz="1600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63643" y="1623836"/>
            <a:ext cx="395423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166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03</a:t>
            </a:r>
            <a:endParaRPr lang="zh-CN" altLang="en-US" sz="166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33167" y="3305798"/>
            <a:ext cx="2660953" cy="46166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6" name="文本框 5"/>
          <p:cNvSpPr txBox="1"/>
          <p:nvPr/>
        </p:nvSpPr>
        <p:spPr>
          <a:xfrm>
            <a:off x="3523142" y="4154565"/>
            <a:ext cx="5145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ctr"/>
            <a:r>
              <a:rPr lang="zh-CN" altLang="en-US" sz="24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阶段工作回顾</a:t>
            </a:r>
            <a:endParaRPr lang="zh-CN" altLang="en-US" sz="480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2651760" cy="6858000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3" name="文本框 2"/>
          <p:cNvSpPr txBox="1"/>
          <p:nvPr/>
        </p:nvSpPr>
        <p:spPr>
          <a:xfrm rot="16200000">
            <a:off x="-1073396" y="2890391"/>
            <a:ext cx="51071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0" i="0"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algn="l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Shortcomings and causes analysis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61360" y="1729105"/>
            <a:ext cx="8271828" cy="3688080"/>
            <a:chOff x="3261360" y="1881505"/>
            <a:chExt cx="8271828" cy="3688080"/>
          </a:xfrm>
        </p:grpSpPr>
        <p:sp>
          <p:nvSpPr>
            <p:cNvPr id="4" name="矩形 3"/>
            <p:cNvSpPr/>
            <p:nvPr/>
          </p:nvSpPr>
          <p:spPr>
            <a:xfrm>
              <a:off x="3261360" y="1881505"/>
              <a:ext cx="2651760" cy="3688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6071394" y="1881505"/>
              <a:ext cx="2651760" cy="3688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8881428" y="1881505"/>
              <a:ext cx="2651760" cy="3688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3729197" y="3112015"/>
            <a:ext cx="2366803" cy="199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Lorem ipsum </a:t>
            </a:r>
            <a:endParaRPr lang="en-US" altLang="zh-CN" sz="2000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amet</a:t>
            </a: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, consectetuer </a:t>
            </a:r>
            <a:r>
              <a:rPr lang="en-US" altLang="zh-CN" sz="16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adipiscing</a:t>
            </a: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 </a:t>
            </a:r>
            <a:r>
              <a:rPr lang="en-US" altLang="zh-CN" sz="16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elit</a:t>
            </a: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. Maecenas porttitor congue </a:t>
            </a:r>
            <a:r>
              <a:rPr lang="en-US" altLang="zh-CN" sz="16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massa</a:t>
            </a: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.</a:t>
            </a:r>
            <a:endParaRPr lang="zh-CN" altLang="en-US" sz="1600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019103" y="1859279"/>
            <a:ext cx="1136274" cy="1136274"/>
            <a:chOff x="6422099" y="1904851"/>
            <a:chExt cx="597626" cy="597626"/>
          </a:xfrm>
        </p:grpSpPr>
        <p:sp>
          <p:nvSpPr>
            <p:cNvPr id="10" name="椭圆 9"/>
            <p:cNvSpPr/>
            <p:nvPr/>
          </p:nvSpPr>
          <p:spPr>
            <a:xfrm>
              <a:off x="6422099" y="1904851"/>
              <a:ext cx="597626" cy="59762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4E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29" descr="1_seo-map-location-place-search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6539329" y="2027074"/>
              <a:ext cx="363166" cy="363192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6829137" y="1859279"/>
            <a:ext cx="1136274" cy="1136274"/>
            <a:chOff x="6422099" y="1904851"/>
            <a:chExt cx="597626" cy="597626"/>
          </a:xfrm>
        </p:grpSpPr>
        <p:sp>
          <p:nvSpPr>
            <p:cNvPr id="13" name="椭圆 12"/>
            <p:cNvSpPr/>
            <p:nvPr/>
          </p:nvSpPr>
          <p:spPr>
            <a:xfrm>
              <a:off x="6422099" y="1904851"/>
              <a:ext cx="597626" cy="59762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4E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29" descr="1_seo-map-location-place-search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6539329" y="2027074"/>
              <a:ext cx="363166" cy="363192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9639171" y="1859279"/>
            <a:ext cx="1136274" cy="1136274"/>
            <a:chOff x="6422099" y="1904851"/>
            <a:chExt cx="597626" cy="597626"/>
          </a:xfrm>
        </p:grpSpPr>
        <p:sp>
          <p:nvSpPr>
            <p:cNvPr id="16" name="椭圆 15"/>
            <p:cNvSpPr/>
            <p:nvPr/>
          </p:nvSpPr>
          <p:spPr>
            <a:xfrm>
              <a:off x="6422099" y="1904851"/>
              <a:ext cx="597626" cy="59762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4E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图片 29" descr="1_seo-map-location-place-search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6539329" y="2027074"/>
              <a:ext cx="363166" cy="363192"/>
            </a:xfrm>
            <a:prstGeom prst="rect">
              <a:avLst/>
            </a:prstGeom>
          </p:spPr>
        </p:pic>
      </p:grpSp>
      <p:sp>
        <p:nvSpPr>
          <p:cNvPr id="18" name="文本框 17"/>
          <p:cNvSpPr txBox="1"/>
          <p:nvPr/>
        </p:nvSpPr>
        <p:spPr>
          <a:xfrm>
            <a:off x="6514625" y="3112015"/>
            <a:ext cx="2366803" cy="199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Lorem ipsum </a:t>
            </a:r>
            <a:endParaRPr lang="en-US" altLang="zh-CN" sz="2000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amet</a:t>
            </a: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, consectetuer </a:t>
            </a:r>
            <a:r>
              <a:rPr lang="en-US" altLang="zh-CN" sz="16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adipiscing</a:t>
            </a: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 </a:t>
            </a:r>
            <a:r>
              <a:rPr lang="en-US" altLang="zh-CN" sz="16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elit</a:t>
            </a: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. Maecenas porttitor congue </a:t>
            </a:r>
            <a:r>
              <a:rPr lang="en-US" altLang="zh-CN" sz="16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massa</a:t>
            </a: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.</a:t>
            </a:r>
            <a:endParaRPr lang="zh-CN" altLang="en-US" sz="1600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249224" y="3112015"/>
            <a:ext cx="2366803" cy="199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Lorem ipsum </a:t>
            </a:r>
            <a:endParaRPr lang="en-US" altLang="zh-CN" sz="2000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amet</a:t>
            </a: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, consectetuer </a:t>
            </a:r>
            <a:r>
              <a:rPr lang="en-US" altLang="zh-CN" sz="16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adipiscing</a:t>
            </a: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 </a:t>
            </a:r>
            <a:r>
              <a:rPr lang="en-US" altLang="zh-CN" sz="16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elit</a:t>
            </a: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. Maecenas porttitor congue </a:t>
            </a:r>
            <a:r>
              <a:rPr lang="en-US" altLang="zh-CN" sz="16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massa</a:t>
            </a: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.</a:t>
            </a:r>
            <a:endParaRPr lang="zh-CN" altLang="en-US" sz="1600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/>
          <p:nvPr/>
        </p:nvGraphicFramePr>
        <p:xfrm>
          <a:off x="4069078" y="1681121"/>
          <a:ext cx="4053844" cy="43743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802642" y="680591"/>
            <a:ext cx="8586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0" i="0"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Shortcomings and causes analysis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" name="任意多边形: 形状 9"/>
          <p:cNvSpPr/>
          <p:nvPr/>
        </p:nvSpPr>
        <p:spPr>
          <a:xfrm>
            <a:off x="7193280" y="2407920"/>
            <a:ext cx="929642" cy="289560"/>
          </a:xfrm>
          <a:custGeom>
            <a:avLst/>
            <a:gdLst>
              <a:gd name="connsiteX0" fmla="*/ 0 w 1524000"/>
              <a:gd name="connsiteY0" fmla="*/ 381000 h 381000"/>
              <a:gd name="connsiteX1" fmla="*/ 381000 w 1524000"/>
              <a:gd name="connsiteY1" fmla="*/ 0 h 381000"/>
              <a:gd name="connsiteX2" fmla="*/ 1524000 w 1524000"/>
              <a:gd name="connsiteY2" fmla="*/ 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00" h="381000">
                <a:moveTo>
                  <a:pt x="0" y="381000"/>
                </a:moveTo>
                <a:lnTo>
                  <a:pt x="381000" y="0"/>
                </a:lnTo>
                <a:lnTo>
                  <a:pt x="1524000" y="0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/>
          <p:cNvSpPr/>
          <p:nvPr/>
        </p:nvSpPr>
        <p:spPr>
          <a:xfrm>
            <a:off x="3825240" y="2133600"/>
            <a:ext cx="1859280" cy="198120"/>
          </a:xfrm>
          <a:custGeom>
            <a:avLst/>
            <a:gdLst>
              <a:gd name="connsiteX0" fmla="*/ 1859280 w 1859280"/>
              <a:gd name="connsiteY0" fmla="*/ 198120 h 198120"/>
              <a:gd name="connsiteX1" fmla="*/ 1661160 w 1859280"/>
              <a:gd name="connsiteY1" fmla="*/ 0 h 198120"/>
              <a:gd name="connsiteX2" fmla="*/ 0 w 1859280"/>
              <a:gd name="connsiteY2" fmla="*/ 0 h 19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9280" h="198120">
                <a:moveTo>
                  <a:pt x="1859280" y="198120"/>
                </a:moveTo>
                <a:lnTo>
                  <a:pt x="166116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95324" y="1678949"/>
            <a:ext cx="3058317" cy="162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Lorem ipsum </a:t>
            </a:r>
            <a:endParaRPr lang="en-US" altLang="zh-CN" sz="2000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  <a:p>
            <a:pPr algn="r">
              <a:lnSpc>
                <a:spcPct val="150000"/>
              </a:lnSpc>
            </a:pPr>
            <a:r>
              <a:rPr lang="en-US" altLang="zh-CN" sz="16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amet</a:t>
            </a: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, consectetuer </a:t>
            </a:r>
            <a:r>
              <a:rPr lang="en-US" altLang="zh-CN" sz="16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adipiscing</a:t>
            </a: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 </a:t>
            </a:r>
            <a:r>
              <a:rPr lang="en-US" altLang="zh-CN" sz="16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elit</a:t>
            </a: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. Maecenas porttitor congue massa.1</a:t>
            </a:r>
            <a:endParaRPr lang="zh-CN" altLang="en-US" sz="1600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3825240" y="2987040"/>
            <a:ext cx="899160" cy="1256472"/>
          </a:xfrm>
          <a:custGeom>
            <a:avLst/>
            <a:gdLst>
              <a:gd name="connsiteX0" fmla="*/ 1203960 w 1203960"/>
              <a:gd name="connsiteY0" fmla="*/ 0 h 792480"/>
              <a:gd name="connsiteX1" fmla="*/ 640080 w 1203960"/>
              <a:gd name="connsiteY1" fmla="*/ 792480 h 792480"/>
              <a:gd name="connsiteX2" fmla="*/ 0 w 1203960"/>
              <a:gd name="connsiteY2" fmla="*/ 792480 h 79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3960" h="792480">
                <a:moveTo>
                  <a:pt x="1203960" y="0"/>
                </a:moveTo>
                <a:lnTo>
                  <a:pt x="640080" y="792480"/>
                </a:lnTo>
                <a:lnTo>
                  <a:pt x="0" y="792480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95324" y="3895477"/>
            <a:ext cx="3058317" cy="162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Lorem ipsum </a:t>
            </a:r>
            <a:endParaRPr lang="en-US" altLang="zh-CN" sz="2000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  <a:p>
            <a:pPr algn="r">
              <a:lnSpc>
                <a:spcPct val="150000"/>
              </a:lnSpc>
            </a:pPr>
            <a:r>
              <a:rPr lang="en-US" altLang="zh-CN" sz="16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amet</a:t>
            </a: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, consectetuer </a:t>
            </a:r>
            <a:r>
              <a:rPr lang="en-US" altLang="zh-CN" sz="16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adipiscing</a:t>
            </a: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 </a:t>
            </a:r>
            <a:r>
              <a:rPr lang="en-US" altLang="zh-CN" sz="16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elit</a:t>
            </a: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. Maecenas porttitor congue massa.1</a:t>
            </a:r>
            <a:endParaRPr lang="zh-CN" altLang="en-US" sz="1600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19" name="任意多边形: 形状 18"/>
          <p:cNvSpPr/>
          <p:nvPr/>
        </p:nvSpPr>
        <p:spPr>
          <a:xfrm>
            <a:off x="5120640" y="5120640"/>
            <a:ext cx="3002280" cy="762000"/>
          </a:xfrm>
          <a:custGeom>
            <a:avLst/>
            <a:gdLst>
              <a:gd name="connsiteX0" fmla="*/ 0 w 3002280"/>
              <a:gd name="connsiteY0" fmla="*/ 0 h 762000"/>
              <a:gd name="connsiteX1" fmla="*/ 182880 w 3002280"/>
              <a:gd name="connsiteY1" fmla="*/ 762000 h 762000"/>
              <a:gd name="connsiteX2" fmla="*/ 3002280 w 3002280"/>
              <a:gd name="connsiteY2" fmla="*/ 76200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02280" h="762000">
                <a:moveTo>
                  <a:pt x="0" y="0"/>
                </a:moveTo>
                <a:lnTo>
                  <a:pt x="182880" y="762000"/>
                </a:lnTo>
                <a:lnTo>
                  <a:pt x="3002280" y="762000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366759" y="2021403"/>
            <a:ext cx="3058317" cy="162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Lorem ipsum </a:t>
            </a:r>
            <a:endParaRPr lang="en-US" altLang="zh-CN" sz="2000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amet</a:t>
            </a: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, consectetuer </a:t>
            </a:r>
            <a:r>
              <a:rPr lang="en-US" altLang="zh-CN" sz="16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adipiscing</a:t>
            </a: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 </a:t>
            </a:r>
            <a:r>
              <a:rPr lang="en-US" altLang="zh-CN" sz="16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elit</a:t>
            </a: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. Maecenas porttitor congue massa.1</a:t>
            </a:r>
            <a:endParaRPr lang="zh-CN" altLang="en-US" sz="1600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366760" y="4705955"/>
            <a:ext cx="3058317" cy="162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Lorem ipsum </a:t>
            </a:r>
            <a:endParaRPr lang="en-US" altLang="zh-CN" sz="2000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amet</a:t>
            </a: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, consectetuer </a:t>
            </a:r>
            <a:r>
              <a:rPr lang="en-US" altLang="zh-CN" sz="16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adipiscing</a:t>
            </a: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 </a:t>
            </a:r>
            <a:r>
              <a:rPr lang="en-US" altLang="zh-CN" sz="16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elit</a:t>
            </a: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. Maecenas porttitor congue massa.1</a:t>
            </a:r>
            <a:endParaRPr lang="zh-CN" altLang="en-US" sz="1600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3825240" y="1936308"/>
            <a:ext cx="0" cy="1256472"/>
          </a:xfrm>
          <a:prstGeom prst="lin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3825240" y="4138488"/>
            <a:ext cx="0" cy="1271712"/>
          </a:xfrm>
          <a:prstGeom prst="lin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8137581" y="4942390"/>
            <a:ext cx="0" cy="1366335"/>
          </a:xfrm>
          <a:prstGeom prst="lin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8137581" y="2199769"/>
            <a:ext cx="0" cy="1366335"/>
          </a:xfrm>
          <a:prstGeom prst="lin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email"/>
          <a:srcRect r="-2"/>
          <a:stretch>
            <a:fillRect/>
          </a:stretch>
        </p:blipFill>
        <p:spPr>
          <a:xfrm>
            <a:off x="7106857" y="4016415"/>
            <a:ext cx="4109022" cy="28415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59210" y="874455"/>
            <a:ext cx="34608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0" i="0"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algn="r"/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Shortcomings and causes analysis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email"/>
          <a:srcRect r="-188"/>
          <a:stretch>
            <a:fillRect/>
          </a:stretch>
        </p:blipFill>
        <p:spPr>
          <a:xfrm>
            <a:off x="-1" y="-33925"/>
            <a:ext cx="6458673" cy="34629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25875" y="3738968"/>
            <a:ext cx="5247749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zh-CN" sz="28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Lorem ipsum dolor sit </a:t>
            </a:r>
            <a:endParaRPr lang="en-US" altLang="zh-CN" sz="2800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amet</a:t>
            </a:r>
            <a:r>
              <a:rPr lang="en-US" altLang="zh-CN" sz="18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, consectetuer </a:t>
            </a:r>
            <a:r>
              <a:rPr lang="en-US" altLang="zh-CN" sz="18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adipiscing</a:t>
            </a:r>
            <a:r>
              <a:rPr lang="en-US" altLang="zh-CN" sz="18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 </a:t>
            </a:r>
            <a:r>
              <a:rPr lang="en-US" altLang="zh-CN" sz="18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elit</a:t>
            </a:r>
            <a:r>
              <a:rPr lang="en-US" altLang="zh-CN" sz="18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. Maecenas porttitor congue massa. Fusce posuere, magna sed</a:t>
            </a:r>
            <a:endParaRPr lang="en-US" altLang="zh-CN" sz="1800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  <a:p>
            <a:pPr algn="l">
              <a:lnSpc>
                <a:spcPct val="150000"/>
              </a:lnSpc>
            </a:pPr>
            <a:endParaRPr lang="zh-CN" altLang="en-US" sz="1800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2" y="6562846"/>
            <a:ext cx="1643607" cy="295154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63643" y="1623836"/>
            <a:ext cx="395423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166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04</a:t>
            </a:r>
            <a:endParaRPr lang="zh-CN" altLang="en-US" sz="166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33167" y="3305798"/>
            <a:ext cx="2660953" cy="46166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6" name="文本框 5"/>
          <p:cNvSpPr txBox="1"/>
          <p:nvPr/>
        </p:nvSpPr>
        <p:spPr>
          <a:xfrm>
            <a:off x="3523142" y="4154565"/>
            <a:ext cx="5145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ctr"/>
            <a:r>
              <a:rPr lang="zh-CN" altLang="en-US" sz="24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后续工作计划</a:t>
            </a:r>
            <a:endParaRPr lang="zh-CN" altLang="en-US" sz="480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email"/>
          <a:srcRect r="-188"/>
          <a:stretch>
            <a:fillRect/>
          </a:stretch>
        </p:blipFill>
        <p:spPr>
          <a:xfrm>
            <a:off x="0" y="4416541"/>
            <a:ext cx="4553545" cy="244145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18069" y="3754821"/>
            <a:ext cx="32171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40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Subsequent work plan</a:t>
            </a:r>
            <a:endParaRPr lang="zh-CN" altLang="en-US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392101" y="835954"/>
            <a:ext cx="3217181" cy="2441459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7" name="矩形 6"/>
          <p:cNvSpPr/>
          <p:nvPr/>
        </p:nvSpPr>
        <p:spPr>
          <a:xfrm>
            <a:off x="6096000" y="835954"/>
            <a:ext cx="3217181" cy="2441459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8" name="矩形 7"/>
          <p:cNvSpPr/>
          <p:nvPr/>
        </p:nvSpPr>
        <p:spPr>
          <a:xfrm>
            <a:off x="6096000" y="3614195"/>
            <a:ext cx="3217181" cy="2441459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9" name="文本框 8"/>
          <p:cNvSpPr txBox="1"/>
          <p:nvPr/>
        </p:nvSpPr>
        <p:spPr>
          <a:xfrm>
            <a:off x="6430506" y="1022880"/>
            <a:ext cx="2571317" cy="199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Lorem ipsum </a:t>
            </a:r>
            <a:endParaRPr lang="en-US" altLang="zh-CN" sz="2000" dirty="0">
              <a:solidFill>
                <a:schemeClr val="bg1">
                  <a:lumMod val="95000"/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 err="1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amet</a:t>
            </a:r>
            <a:r>
              <a:rPr lang="en-US" altLang="zh-CN" sz="1600" dirty="0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, consectetuer </a:t>
            </a:r>
            <a:r>
              <a:rPr lang="en-US" altLang="zh-CN" sz="1600" dirty="0" err="1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adipiscing</a:t>
            </a:r>
            <a:r>
              <a:rPr lang="en-US" altLang="zh-CN" sz="1600" dirty="0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 </a:t>
            </a:r>
            <a:r>
              <a:rPr lang="en-US" altLang="zh-CN" sz="1600" dirty="0" err="1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elit</a:t>
            </a:r>
            <a:r>
              <a:rPr lang="en-US" altLang="zh-CN" sz="1600" dirty="0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. Maecenas porttitor congue massa.1</a:t>
            </a:r>
            <a:endParaRPr lang="zh-CN" altLang="en-US" sz="1600" dirty="0">
              <a:solidFill>
                <a:schemeClr val="bg1">
                  <a:lumMod val="95000"/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15032" y="1022880"/>
            <a:ext cx="2571317" cy="199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Lorem ipsum </a:t>
            </a:r>
            <a:endParaRPr lang="en-US" altLang="zh-CN" sz="2000" dirty="0">
              <a:solidFill>
                <a:schemeClr val="bg1">
                  <a:lumMod val="95000"/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 err="1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amet</a:t>
            </a:r>
            <a:r>
              <a:rPr lang="en-US" altLang="zh-CN" sz="1600" dirty="0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, consectetuer </a:t>
            </a:r>
            <a:r>
              <a:rPr lang="en-US" altLang="zh-CN" sz="1600" dirty="0" err="1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adipiscing</a:t>
            </a:r>
            <a:r>
              <a:rPr lang="en-US" altLang="zh-CN" sz="1600" dirty="0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 </a:t>
            </a:r>
            <a:r>
              <a:rPr lang="en-US" altLang="zh-CN" sz="1600" dirty="0" err="1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elit</a:t>
            </a:r>
            <a:r>
              <a:rPr lang="en-US" altLang="zh-CN" sz="1600" dirty="0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. Maecenas porttitor congue massa.1</a:t>
            </a:r>
            <a:endParaRPr lang="zh-CN" altLang="en-US" sz="1600" dirty="0">
              <a:solidFill>
                <a:schemeClr val="bg1">
                  <a:lumMod val="95000"/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430506" y="3824271"/>
            <a:ext cx="2571317" cy="199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Lorem ipsum </a:t>
            </a:r>
            <a:endParaRPr lang="en-US" altLang="zh-CN" sz="2000" dirty="0">
              <a:solidFill>
                <a:schemeClr val="bg1">
                  <a:lumMod val="95000"/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 err="1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amet</a:t>
            </a:r>
            <a:r>
              <a:rPr lang="en-US" altLang="zh-CN" sz="1600" dirty="0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, consectetuer </a:t>
            </a:r>
            <a:r>
              <a:rPr lang="en-US" altLang="zh-CN" sz="1600" dirty="0" err="1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adipiscing</a:t>
            </a:r>
            <a:r>
              <a:rPr lang="en-US" altLang="zh-CN" sz="1600" dirty="0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 </a:t>
            </a:r>
            <a:r>
              <a:rPr lang="en-US" altLang="zh-CN" sz="1600" dirty="0" err="1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elit</a:t>
            </a:r>
            <a:r>
              <a:rPr lang="en-US" altLang="zh-CN" sz="1600" dirty="0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. Maecenas porttitor congue massa.1</a:t>
            </a:r>
            <a:endParaRPr lang="zh-CN" altLang="en-US" sz="1600" dirty="0">
              <a:solidFill>
                <a:schemeClr val="bg1">
                  <a:lumMod val="95000"/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675941" y="0"/>
            <a:ext cx="516059" cy="10890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91152" y="652808"/>
            <a:ext cx="6237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40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algn="l"/>
            <a:r>
              <a:rPr lang="en-US" altLang="zh-CN" sz="32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Subsequent work plan</a:t>
            </a:r>
            <a:endParaRPr lang="zh-CN" altLang="en-US" sz="320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26511" y="3429001"/>
            <a:ext cx="9865489" cy="228600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4" name="矩形 3"/>
          <p:cNvSpPr/>
          <p:nvPr/>
        </p:nvSpPr>
        <p:spPr>
          <a:xfrm>
            <a:off x="695325" y="2077657"/>
            <a:ext cx="2429840" cy="31598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97999" y="2685327"/>
            <a:ext cx="2429840" cy="3159888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6" name="矩形 5"/>
          <p:cNvSpPr/>
          <p:nvPr/>
        </p:nvSpPr>
        <p:spPr>
          <a:xfrm>
            <a:off x="6300673" y="2210765"/>
            <a:ext cx="2429840" cy="31598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103348" y="2685327"/>
            <a:ext cx="2429840" cy="3159888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9" name="文本框 8"/>
          <p:cNvSpPr txBox="1"/>
          <p:nvPr/>
        </p:nvSpPr>
        <p:spPr>
          <a:xfrm>
            <a:off x="3566088" y="3152622"/>
            <a:ext cx="2571317" cy="199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Lorem ipsum </a:t>
            </a:r>
            <a:endParaRPr lang="en-US" altLang="zh-CN" sz="2000" dirty="0">
              <a:solidFill>
                <a:schemeClr val="bg1">
                  <a:lumMod val="95000"/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 err="1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amet</a:t>
            </a:r>
            <a:r>
              <a:rPr lang="en-US" altLang="zh-CN" sz="1600" dirty="0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, consectetuer </a:t>
            </a:r>
            <a:r>
              <a:rPr lang="en-US" altLang="zh-CN" sz="1600" dirty="0" err="1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adipiscing</a:t>
            </a:r>
            <a:r>
              <a:rPr lang="en-US" altLang="zh-CN" sz="1600" dirty="0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 </a:t>
            </a:r>
            <a:r>
              <a:rPr lang="en-US" altLang="zh-CN" sz="1600" dirty="0" err="1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elit</a:t>
            </a:r>
            <a:r>
              <a:rPr lang="en-US" altLang="zh-CN" sz="1600" dirty="0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. Maecenas porttitor congue massa.1</a:t>
            </a:r>
            <a:endParaRPr lang="zh-CN" altLang="en-US" sz="1600" dirty="0">
              <a:solidFill>
                <a:schemeClr val="bg1">
                  <a:lumMod val="95000"/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197163" y="3152622"/>
            <a:ext cx="2571317" cy="199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Lorem ipsum </a:t>
            </a:r>
            <a:endParaRPr lang="en-US" altLang="zh-CN" sz="2000" dirty="0">
              <a:solidFill>
                <a:schemeClr val="bg1">
                  <a:lumMod val="95000"/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 err="1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amet</a:t>
            </a:r>
            <a:r>
              <a:rPr lang="en-US" altLang="zh-CN" sz="1600" dirty="0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, consectetuer </a:t>
            </a:r>
            <a:r>
              <a:rPr lang="en-US" altLang="zh-CN" sz="1600" dirty="0" err="1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adipiscing</a:t>
            </a:r>
            <a:r>
              <a:rPr lang="en-US" altLang="zh-CN" sz="1600" dirty="0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 </a:t>
            </a:r>
            <a:r>
              <a:rPr lang="en-US" altLang="zh-CN" sz="1600" dirty="0" err="1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elit</a:t>
            </a:r>
            <a:r>
              <a:rPr lang="en-US" altLang="zh-CN" sz="1600" dirty="0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. Maecenas porttitor congue massa.1</a:t>
            </a:r>
            <a:endParaRPr lang="zh-CN" altLang="en-US" sz="1600" dirty="0">
              <a:solidFill>
                <a:schemeClr val="bg1">
                  <a:lumMod val="95000"/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82628" y="2433856"/>
            <a:ext cx="2571317" cy="199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Lorem ipsum </a:t>
            </a:r>
            <a:endParaRPr lang="en-US" altLang="zh-CN" sz="2000" dirty="0">
              <a:solidFill>
                <a:schemeClr val="tx1">
                  <a:lumMod val="75000"/>
                  <a:lumOff val="25000"/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 err="1"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amet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, consectetuer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adipiscing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elit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. Maecenas porttitor congue massa.1</a:t>
            </a:r>
            <a:endParaRPr lang="zh-CN" altLang="en-US" sz="1600" dirty="0">
              <a:solidFill>
                <a:schemeClr val="tx1">
                  <a:lumMod val="75000"/>
                  <a:lumOff val="25000"/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368763" y="2433856"/>
            <a:ext cx="2571317" cy="199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Lorem ipsum </a:t>
            </a:r>
            <a:endParaRPr lang="en-US" altLang="zh-CN" sz="2000" dirty="0">
              <a:solidFill>
                <a:schemeClr val="tx1">
                  <a:lumMod val="75000"/>
                  <a:lumOff val="25000"/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 err="1"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amet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, consectetuer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adipiscing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elit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. Maecenas porttitor congue massa.1</a:t>
            </a:r>
            <a:endParaRPr lang="zh-CN" altLang="en-US" sz="1600" dirty="0">
              <a:solidFill>
                <a:schemeClr val="tx1">
                  <a:lumMod val="75000"/>
                  <a:lumOff val="25000"/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5908431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16200000">
            <a:off x="9952232" y="2714333"/>
            <a:ext cx="162184" cy="4317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695325" y="563896"/>
            <a:ext cx="5463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5325" y="661867"/>
            <a:ext cx="5463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95325" y="759838"/>
            <a:ext cx="5463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79575" y="3022456"/>
            <a:ext cx="8179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1800" dirty="0">
                <a:solidFill>
                  <a:schemeClr val="bg1">
                    <a:lumMod val="8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Lorem ipsum dolor sit amet, consectetuer adipiscing elit. Maecenas </a:t>
            </a:r>
            <a:endParaRPr lang="zh-CN" altLang="en-US" sz="1800" dirty="0">
              <a:solidFill>
                <a:schemeClr val="bg1">
                  <a:lumMod val="85000"/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68000" y="4075641"/>
            <a:ext cx="257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>
                    <a:lumMod val="85000"/>
                    <a:alpha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ongolian Baiti" panose="03000500000000000000" pitchFamily="66" charset="0"/>
              </a:defRPr>
            </a:lvl1pPr>
          </a:lstStyle>
          <a:p>
            <a:pPr algn="ctr"/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汇报人：稻小壳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852111" y="4072409"/>
            <a:ext cx="257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>
                    <a:lumMod val="85000"/>
                    <a:alpha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ongolian Baiti" panose="03000500000000000000" pitchFamily="66" charset="0"/>
              </a:defRPr>
            </a:lvl1pPr>
          </a:lstStyle>
          <a:p>
            <a:pPr algn="ctr"/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日期：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20XX.1.1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695325" y="4038119"/>
            <a:ext cx="2463510" cy="41857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: 圆角 14"/>
          <p:cNvSpPr/>
          <p:nvPr/>
        </p:nvSpPr>
        <p:spPr>
          <a:xfrm>
            <a:off x="3935332" y="4038119"/>
            <a:ext cx="2463510" cy="41857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 rot="16200000">
            <a:off x="10610040" y="3755362"/>
            <a:ext cx="162186" cy="3001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350429" y="479159"/>
            <a:ext cx="1398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1600" dirty="0">
                <a:solidFill>
                  <a:schemeClr val="bg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YOUR LOGO</a:t>
            </a:r>
            <a:endParaRPr lang="zh-CN" altLang="en-US" sz="1600" dirty="0">
              <a:solidFill>
                <a:schemeClr val="bg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79575" y="2006793"/>
            <a:ext cx="8179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7200" dirty="0">
                <a:solidFill>
                  <a:schemeClr val="bg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THANK YOU</a:t>
            </a:r>
            <a:r>
              <a:rPr lang="zh-CN" altLang="en-US" sz="7200" dirty="0">
                <a:solidFill>
                  <a:schemeClr val="bg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！</a:t>
            </a:r>
            <a:endParaRPr lang="zh-CN" altLang="en-US" sz="7200" dirty="0">
              <a:solidFill>
                <a:schemeClr val="bg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0" y="0"/>
            <a:ext cx="4384431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794759" y="0"/>
            <a:ext cx="589672" cy="6858000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297309" y="491514"/>
            <a:ext cx="81796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8800" dirty="0">
                <a:solidFill>
                  <a:schemeClr val="bg1">
                    <a:lumMod val="8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CONTENTS</a:t>
            </a:r>
            <a:endParaRPr lang="zh-CN" altLang="en-US" sz="8800" dirty="0">
              <a:solidFill>
                <a:schemeClr val="bg1">
                  <a:lumMod val="85000"/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94832" y="2612944"/>
            <a:ext cx="51457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 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09456" y="2171156"/>
            <a:ext cx="8785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4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01</a:t>
            </a:r>
            <a:endParaRPr lang="zh-CN" altLang="en-US" sz="4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409456" y="2668844"/>
            <a:ext cx="1080799" cy="154471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409456" y="3153985"/>
            <a:ext cx="8785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4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02</a:t>
            </a:r>
            <a:endParaRPr lang="zh-CN" altLang="en-US" sz="4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409456" y="3651673"/>
            <a:ext cx="1080799" cy="154471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9456" y="4206254"/>
            <a:ext cx="8785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4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03</a:t>
            </a:r>
            <a:endParaRPr lang="zh-CN" altLang="en-US" sz="4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409456" y="4703942"/>
            <a:ext cx="1080799" cy="154471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409456" y="5201630"/>
            <a:ext cx="8785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4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04</a:t>
            </a:r>
            <a:endParaRPr lang="zh-CN" altLang="en-US" sz="4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409456" y="5699318"/>
            <a:ext cx="1080799" cy="154471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6594832" y="2282274"/>
            <a:ext cx="395375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Locomotion System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594832" y="4295485"/>
            <a:ext cx="24558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Block Syetm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585307" y="3260871"/>
            <a:ext cx="395375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</a:rPr>
              <a:t>Attack Check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585307" y="5330726"/>
            <a:ext cx="3168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Combo System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POSans M" panose="00020600040101010101" pitchFamily="18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组合 102"/>
          <p:cNvGrpSpPr/>
          <p:nvPr/>
        </p:nvGrpSpPr>
        <p:grpSpPr>
          <a:xfrm>
            <a:off x="0" y="546735"/>
            <a:ext cx="7324090" cy="467995"/>
            <a:chOff x="0" y="861"/>
            <a:chExt cx="11534" cy="737"/>
          </a:xfrm>
        </p:grpSpPr>
        <p:sp>
          <p:nvSpPr>
            <p:cNvPr id="12" name="矩形 11"/>
            <p:cNvSpPr/>
            <p:nvPr>
              <p:custDataLst>
                <p:tags r:id="rId1"/>
              </p:custDataLst>
            </p:nvPr>
          </p:nvSpPr>
          <p:spPr>
            <a:xfrm>
              <a:off x="0" y="861"/>
              <a:ext cx="170" cy="737"/>
            </a:xfrm>
            <a:prstGeom prst="rect">
              <a:avLst/>
            </a:prstGeom>
            <a:solidFill>
              <a:srgbClr val="FF2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黑体" panose="02010609060101010101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66" y="869"/>
              <a:ext cx="6631" cy="72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400" b="1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稻壳儿</a:t>
              </a:r>
              <a:r>
                <a:rPr lang="en-US" altLang="zh-CN" sz="2400" b="1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PPT</a:t>
              </a:r>
              <a:r>
                <a:rPr lang="zh-CN" altLang="en-US" sz="2400" b="1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模板使用说明</a:t>
              </a:r>
              <a:endParaRPr lang="zh-CN" altLang="en-US" sz="24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474" y="1013"/>
              <a:ext cx="6060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spc="100">
                  <a:solidFill>
                    <a:srgbClr val="000000">
                      <a:alpha val="60000"/>
                    </a:srgbClr>
                  </a:solidFill>
                  <a:uFillTx/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（本页为说明页，用户使用模板时可删除本页内容）</a:t>
              </a:r>
              <a:endParaRPr lang="zh-CN" altLang="en-US" sz="1200" spc="100">
                <a:solidFill>
                  <a:srgbClr val="000000">
                    <a:alpha val="60000"/>
                  </a:srgbClr>
                </a:solidFill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631190" y="5476231"/>
            <a:ext cx="3298190" cy="55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700" dirty="0">
                <a:solidFill>
                  <a:srgbClr val="000000">
                    <a:alpha val="6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【说明】</a:t>
            </a:r>
            <a:endParaRPr lang="zh-CN" altLang="en-US" sz="700" dirty="0">
              <a:solidFill>
                <a:srgbClr val="000000">
                  <a:alpha val="6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indent="0" algn="l" defTabSz="0" rtl="0" eaLnBrk="1" fontAlgn="auto" latinLnBrk="0" hangingPunct="1">
              <a:lnSpc>
                <a:spcPct val="150000"/>
              </a:lnSpc>
              <a:buNone/>
            </a:pPr>
            <a:r>
              <a:rPr lang="zh-CN" altLang="en-US" sz="700" dirty="0">
                <a:solidFill>
                  <a:srgbClr val="000000">
                    <a:alpha val="6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模板中使用的字体为开源字体，请用户按照该款开源字体的开源协议要求来使用该字体。</a:t>
            </a:r>
            <a:endParaRPr lang="zh-CN" altLang="en-US" sz="700" dirty="0">
              <a:solidFill>
                <a:srgbClr val="000000">
                  <a:alpha val="6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4179570" y="2048510"/>
            <a:ext cx="0" cy="4319905"/>
          </a:xfrm>
          <a:prstGeom prst="line">
            <a:avLst/>
          </a:prstGeom>
          <a:ln w="9525">
            <a:solidFill>
              <a:srgbClr val="222222">
                <a:alpha val="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组合 77"/>
          <p:cNvGrpSpPr/>
          <p:nvPr/>
        </p:nvGrpSpPr>
        <p:grpSpPr>
          <a:xfrm>
            <a:off x="4480560" y="3369310"/>
            <a:ext cx="3230880" cy="668655"/>
            <a:chOff x="7197" y="4715"/>
            <a:chExt cx="5088" cy="1053"/>
          </a:xfrm>
        </p:grpSpPr>
        <p:sp>
          <p:nvSpPr>
            <p:cNvPr id="75" name="文本框 74"/>
            <p:cNvSpPr txBox="1"/>
            <p:nvPr/>
          </p:nvSpPr>
          <p:spPr>
            <a:xfrm>
              <a:off x="7197" y="4715"/>
              <a:ext cx="1287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000" b="1">
                  <a:solidFill>
                    <a:srgbClr val="000000">
                      <a:alpha val="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素材</a:t>
              </a:r>
              <a:r>
                <a:rPr lang="zh-CN" altLang="en-US" sz="800">
                  <a:solidFill>
                    <a:srgbClr val="000000">
                      <a:alpha val="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：</a:t>
              </a:r>
              <a:endParaRPr lang="zh-CN" altLang="en-US" sz="800">
                <a:solidFill>
                  <a:srgbClr val="000000">
                    <a:alpha val="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7197" y="5101"/>
              <a:ext cx="5088" cy="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 fontAlgn="auto">
                <a:lnSpc>
                  <a:spcPts val="1400"/>
                </a:lnSpc>
              </a:pPr>
              <a:r>
                <a:rPr lang="zh-CN" altLang="en-US" sz="800" dirty="0">
                  <a:solidFill>
                    <a:srgbClr val="000000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模板中使用的素材</a:t>
              </a:r>
              <a:r>
                <a:rPr lang="en-US" altLang="zh-CN" sz="800" dirty="0">
                  <a:solidFill>
                    <a:srgbClr val="000000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/</a:t>
              </a:r>
              <a:r>
                <a:rPr lang="zh-CN" altLang="en-US" sz="800" dirty="0">
                  <a:solidFill>
                    <a:srgbClr val="000000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插画来源于【</a:t>
              </a:r>
              <a:r>
                <a:rPr lang="en-US" altLang="zh-CN" sz="800" dirty="0">
                  <a:solidFill>
                    <a:srgbClr val="000000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icon store</a:t>
              </a:r>
              <a:r>
                <a:rPr lang="zh-CN" altLang="en-US" sz="800" dirty="0">
                  <a:solidFill>
                    <a:srgbClr val="000000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】，该素材</a:t>
              </a:r>
              <a:r>
                <a:rPr lang="en-US" altLang="zh-CN" sz="800" dirty="0">
                  <a:solidFill>
                    <a:srgbClr val="000000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/</a:t>
              </a:r>
              <a:r>
                <a:rPr lang="zh-CN" altLang="en-US" sz="800" dirty="0">
                  <a:solidFill>
                    <a:srgbClr val="000000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插画具有CC0共享协议，您可在遵循CC0共享协议的情况下使用。</a:t>
              </a:r>
              <a:endParaRPr lang="zh-CN" altLang="en-US" sz="800" dirty="0">
                <a:solidFill>
                  <a:srgbClr val="000000">
                    <a:alpha val="6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endParaRPr>
            </a:p>
          </p:txBody>
        </p:sp>
      </p:grpSp>
      <p:cxnSp>
        <p:nvCxnSpPr>
          <p:cNvPr id="85" name="直接连接符 84"/>
          <p:cNvCxnSpPr/>
          <p:nvPr/>
        </p:nvCxnSpPr>
        <p:spPr>
          <a:xfrm>
            <a:off x="8001635" y="2048510"/>
            <a:ext cx="0" cy="4319905"/>
          </a:xfrm>
          <a:prstGeom prst="line">
            <a:avLst/>
          </a:prstGeom>
          <a:ln w="9525">
            <a:solidFill>
              <a:srgbClr val="222222">
                <a:alpha val="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8291195" y="1403350"/>
            <a:ext cx="3253105" cy="4365625"/>
            <a:chOff x="13198" y="2210"/>
            <a:chExt cx="5123" cy="6875"/>
          </a:xfrm>
        </p:grpSpPr>
        <p:grpSp>
          <p:nvGrpSpPr>
            <p:cNvPr id="90" name="组合 89"/>
            <p:cNvGrpSpPr/>
            <p:nvPr/>
          </p:nvGrpSpPr>
          <p:grpSpPr>
            <a:xfrm>
              <a:off x="13198" y="2210"/>
              <a:ext cx="3253" cy="1016"/>
              <a:chOff x="1213" y="2210"/>
              <a:chExt cx="3253" cy="1016"/>
            </a:xfrm>
          </p:grpSpPr>
          <p:sp>
            <p:nvSpPr>
              <p:cNvPr id="91" name="文本框 90"/>
              <p:cNvSpPr txBox="1"/>
              <p:nvPr/>
            </p:nvSpPr>
            <p:spPr>
              <a:xfrm>
                <a:off x="1213" y="2210"/>
                <a:ext cx="1555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>
                    <a:solidFill>
                      <a:srgbClr val="000000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03</a:t>
                </a:r>
                <a:endParaRPr lang="en-US" sz="3600" b="1">
                  <a:solidFill>
                    <a:srgbClr val="000000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endParaRP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2180" y="2404"/>
                <a:ext cx="2286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>
                    <a:solidFill>
                      <a:srgbClr val="000000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母版说明</a:t>
                </a:r>
                <a:endParaRPr lang="zh-CN" altLang="en-US" sz="2000" b="1">
                  <a:solidFill>
                    <a:srgbClr val="000000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endParaRPr>
              </a:p>
            </p:txBody>
          </p:sp>
        </p:grpSp>
        <p:sp>
          <p:nvSpPr>
            <p:cNvPr id="95" name="文本框 94"/>
            <p:cNvSpPr txBox="1"/>
            <p:nvPr/>
          </p:nvSpPr>
          <p:spPr>
            <a:xfrm>
              <a:off x="13233" y="3478"/>
              <a:ext cx="5088" cy="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lnSpc>
                  <a:spcPts val="1300"/>
                </a:lnSpc>
              </a:pPr>
              <a:r>
                <a:rPr lang="zh-CN" altLang="en-US" sz="800">
                  <a:solidFill>
                    <a:srgbClr val="000000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使用本套PPT模板时，若在操作界面鼠标不可选取的内容，可以在幻灯片母版中进行查看和编辑，具体操作如下：</a:t>
              </a:r>
              <a:endParaRPr lang="zh-CN" altLang="en-US" sz="800">
                <a:solidFill>
                  <a:srgbClr val="000000">
                    <a:alpha val="6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endParaRPr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13199" y="4314"/>
              <a:ext cx="5088" cy="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 fontAlgn="auto">
                <a:lnSpc>
                  <a:spcPts val="1400"/>
                </a:lnSpc>
              </a:pPr>
              <a:r>
                <a:rPr lang="zh-CN" altLang="en-US" sz="800" b="1">
                  <a:solidFill>
                    <a:srgbClr val="000000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1、点击【视图】</a:t>
              </a:r>
              <a:endParaRPr lang="zh-CN" altLang="en-US" sz="8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endParaRPr>
            </a:p>
            <a:p>
              <a:pPr lvl="0" algn="l" fontAlgn="auto">
                <a:lnSpc>
                  <a:spcPts val="1400"/>
                </a:lnSpc>
              </a:pPr>
              <a:r>
                <a:rPr lang="zh-CN" altLang="en-US" sz="800" b="1">
                  <a:solidFill>
                    <a:srgbClr val="000000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2、选择【幻灯片母版】，即可查看母版内容</a:t>
              </a:r>
              <a:endParaRPr lang="zh-CN" altLang="en-US" sz="8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endParaRPr>
            </a:p>
            <a:p>
              <a:pPr lvl="0" algn="l" fontAlgn="auto">
                <a:lnSpc>
                  <a:spcPts val="1400"/>
                </a:lnSpc>
              </a:pPr>
              <a:r>
                <a:rPr lang="zh-CN" altLang="en-US" sz="800" b="1">
                  <a:solidFill>
                    <a:srgbClr val="000000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3、查看/编辑完成后，点击【关闭】即可</a:t>
              </a:r>
              <a:endParaRPr lang="zh-CN" altLang="en-US" sz="8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endParaRPr>
            </a:p>
          </p:txBody>
        </p:sp>
        <p:pic>
          <p:nvPicPr>
            <p:cNvPr id="105" name="图片 104" descr="母版说明配图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13347" y="5578"/>
              <a:ext cx="4825" cy="3507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 userDrawn="1"/>
        </p:nvGrpSpPr>
        <p:grpSpPr>
          <a:xfrm>
            <a:off x="650875" y="1403350"/>
            <a:ext cx="1988820" cy="645160"/>
            <a:chOff x="1025" y="2210"/>
            <a:chExt cx="3132" cy="1016"/>
          </a:xfrm>
        </p:grpSpPr>
        <p:sp>
          <p:nvSpPr>
            <p:cNvPr id="17" name="文本框 16"/>
            <p:cNvSpPr txBox="1"/>
            <p:nvPr/>
          </p:nvSpPr>
          <p:spPr>
            <a:xfrm>
              <a:off x="1025" y="2210"/>
              <a:ext cx="155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>
                  <a:solidFill>
                    <a:srgbClr val="000000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01</a:t>
              </a:r>
              <a:endParaRPr lang="en-US" sz="36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871" y="2404"/>
              <a:ext cx="228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>
                  <a:solidFill>
                    <a:srgbClr val="000000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字体说明</a:t>
              </a:r>
              <a:endParaRPr lang="zh-CN" altLang="en-US" sz="20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4480560" y="1403350"/>
            <a:ext cx="2051685" cy="645160"/>
            <a:chOff x="7056" y="2210"/>
            <a:chExt cx="3231" cy="1016"/>
          </a:xfrm>
        </p:grpSpPr>
        <p:sp>
          <p:nvSpPr>
            <p:cNvPr id="63" name="文本框 62"/>
            <p:cNvSpPr txBox="1"/>
            <p:nvPr/>
          </p:nvSpPr>
          <p:spPr>
            <a:xfrm>
              <a:off x="7056" y="2210"/>
              <a:ext cx="155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>
                  <a:solidFill>
                    <a:srgbClr val="000000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02</a:t>
              </a:r>
              <a:endParaRPr lang="en-US" sz="36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8001" y="2404"/>
              <a:ext cx="228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>
                  <a:solidFill>
                    <a:srgbClr val="000000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素材说明</a:t>
              </a:r>
              <a:endParaRPr lang="zh-CN" altLang="en-US" sz="20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51565" y="3275026"/>
            <a:ext cx="3161665" cy="638810"/>
            <a:chOff x="1163" y="3615"/>
            <a:chExt cx="4979" cy="1006"/>
          </a:xfrm>
        </p:grpSpPr>
        <p:sp>
          <p:nvSpPr>
            <p:cNvPr id="44" name="文本框 43"/>
            <p:cNvSpPr txBox="1"/>
            <p:nvPr/>
          </p:nvSpPr>
          <p:spPr>
            <a:xfrm>
              <a:off x="1193" y="3615"/>
              <a:ext cx="2288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800" dirty="0">
                  <a:solidFill>
                    <a:srgbClr val="000000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中文｜</a:t>
              </a:r>
              <a:r>
                <a:rPr lang="zh-CN" altLang="en-US" sz="800" dirty="0">
                  <a:solidFill>
                    <a:srgbClr val="000000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字体名称</a:t>
              </a:r>
              <a:endParaRPr lang="zh-CN" altLang="en-US" sz="800" dirty="0">
                <a:solidFill>
                  <a:srgbClr val="000000">
                    <a:alpha val="6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163" y="4092"/>
              <a:ext cx="4972" cy="4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lvl="0" fontAlgn="auto">
                <a:lnSpc>
                  <a:spcPts val="1400"/>
                </a:lnSpc>
                <a:defRPr sz="1500">
                  <a:solidFill>
                    <a:srgbClr val="000000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defRPr>
              </a:lvl1pPr>
            </a:lstStyle>
            <a:p>
              <a:r>
                <a:rPr lang="zh-CN" altLang="en-US" sz="2000" dirty="0"/>
                <a:t>思源黑体 </a:t>
              </a:r>
              <a:r>
                <a:rPr lang="en-US" altLang="zh-CN" sz="2000" dirty="0"/>
                <a:t>CN Light</a:t>
              </a:r>
              <a:endParaRPr lang="zh-CN" altLang="en-US" sz="2000" dirty="0"/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1323" y="4621"/>
              <a:ext cx="4819" cy="0"/>
            </a:xfrm>
            <a:prstGeom prst="line">
              <a:avLst/>
            </a:prstGeom>
            <a:ln w="9525">
              <a:solidFill>
                <a:srgbClr val="222222">
                  <a:alpha val="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组合 46"/>
          <p:cNvGrpSpPr/>
          <p:nvPr/>
        </p:nvGrpSpPr>
        <p:grpSpPr>
          <a:xfrm>
            <a:off x="624260" y="2324707"/>
            <a:ext cx="3161665" cy="640080"/>
            <a:chOff x="1022" y="3613"/>
            <a:chExt cx="4979" cy="1008"/>
          </a:xfrm>
        </p:grpSpPr>
        <p:sp>
          <p:nvSpPr>
            <p:cNvPr id="50" name="文本框 49"/>
            <p:cNvSpPr txBox="1"/>
            <p:nvPr/>
          </p:nvSpPr>
          <p:spPr>
            <a:xfrm>
              <a:off x="1051" y="3613"/>
              <a:ext cx="1702" cy="344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algn="l"/>
              <a:r>
                <a:rPr lang="zh-CN" altLang="en-US" sz="800">
                  <a:solidFill>
                    <a:srgbClr val="000000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中文｜</a:t>
              </a:r>
              <a:r>
                <a:rPr lang="zh-CN" altLang="en-US" sz="800">
                  <a:solidFill>
                    <a:srgbClr val="000000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字体名称</a:t>
              </a:r>
              <a:endParaRPr lang="zh-CN" altLang="en-US" sz="800">
                <a:solidFill>
                  <a:srgbClr val="000000">
                    <a:alpha val="6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022" y="4095"/>
              <a:ext cx="4972" cy="4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lvl="0" fontAlgn="auto">
                <a:lnSpc>
                  <a:spcPts val="1400"/>
                </a:lnSpc>
                <a:defRPr sz="800">
                  <a:solidFill>
                    <a:srgbClr val="000000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defRPr>
              </a:lvl1pPr>
            </a:lstStyle>
            <a:p>
              <a:r>
                <a:rPr lang="zh-CN" altLang="en-US" sz="2000" dirty="0"/>
                <a:t>思源宋体 </a:t>
              </a:r>
              <a:r>
                <a:rPr lang="en-US" altLang="zh-CN" sz="2000" dirty="0"/>
                <a:t>CN Heavy</a:t>
              </a:r>
              <a:endParaRPr lang="zh-CN" altLang="en-US" sz="2000" dirty="0"/>
            </a:p>
          </p:txBody>
        </p:sp>
        <p:cxnSp>
          <p:nvCxnSpPr>
            <p:cNvPr id="52" name="直接连接符 51"/>
            <p:cNvCxnSpPr/>
            <p:nvPr/>
          </p:nvCxnSpPr>
          <p:spPr>
            <a:xfrm>
              <a:off x="1182" y="4621"/>
              <a:ext cx="4819" cy="0"/>
            </a:xfrm>
            <a:prstGeom prst="line">
              <a:avLst/>
            </a:prstGeom>
            <a:ln w="9525">
              <a:solidFill>
                <a:srgbClr val="222222">
                  <a:alpha val="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>
            <a:off x="4480560" y="2470757"/>
            <a:ext cx="3230880" cy="705485"/>
            <a:chOff x="7197" y="3533"/>
            <a:chExt cx="5088" cy="1111"/>
          </a:xfrm>
        </p:grpSpPr>
        <p:sp>
          <p:nvSpPr>
            <p:cNvPr id="34" name="文本框 67"/>
            <p:cNvSpPr txBox="1"/>
            <p:nvPr/>
          </p:nvSpPr>
          <p:spPr>
            <a:xfrm>
              <a:off x="7197" y="3533"/>
              <a:ext cx="1287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1000" b="1" dirty="0">
                  <a:solidFill>
                    <a:srgbClr val="000000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图片：</a:t>
              </a:r>
              <a:endParaRPr lang="zh-CN" altLang="en-US" sz="1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35" name="文本框 68"/>
            <p:cNvSpPr txBox="1"/>
            <p:nvPr/>
          </p:nvSpPr>
          <p:spPr>
            <a:xfrm>
              <a:off x="7197" y="3977"/>
              <a:ext cx="5088" cy="66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fontAlgn="auto">
                <a:lnSpc>
                  <a:spcPts val="1400"/>
                </a:lnSpc>
              </a:pPr>
              <a:r>
                <a:rPr lang="zh-CN" altLang="en-US" sz="800" dirty="0">
                  <a:solidFill>
                    <a:srgbClr val="000000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模板中使用的图片来源于【</a:t>
              </a:r>
              <a:r>
                <a:rPr lang="en-US" altLang="zh-CN" sz="800" dirty="0" err="1">
                  <a:solidFill>
                    <a:srgbClr val="000000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unsplash</a:t>
              </a:r>
              <a:r>
                <a:rPr lang="zh-CN" altLang="en-US" sz="800" dirty="0">
                  <a:solidFill>
                    <a:srgbClr val="000000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】，该图片具有CC0共享协议，您可在遵循CC0共享协议的情况下使用。</a:t>
              </a:r>
              <a:endParaRPr lang="zh-CN" altLang="en-US" sz="800" dirty="0">
                <a:solidFill>
                  <a:srgbClr val="000000">
                    <a:alpha val="6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0" y="0"/>
            <a:ext cx="4384431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794759" y="0"/>
            <a:ext cx="589672" cy="6858000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297309" y="491514"/>
            <a:ext cx="81796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8800" dirty="0">
                <a:solidFill>
                  <a:schemeClr val="bg1">
                    <a:lumMod val="8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CONTENTS</a:t>
            </a:r>
            <a:endParaRPr lang="zh-CN" altLang="en-US" sz="8800" dirty="0">
              <a:solidFill>
                <a:schemeClr val="bg1">
                  <a:lumMod val="85000"/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94832" y="2612944"/>
            <a:ext cx="51457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09456" y="2171156"/>
            <a:ext cx="87851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4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05</a:t>
            </a:r>
            <a:endParaRPr lang="en-US" altLang="zh-CN" sz="4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zh-CN" altLang="en-US" sz="4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409456" y="2668844"/>
            <a:ext cx="1080799" cy="154471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409456" y="3153985"/>
            <a:ext cx="87851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4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06</a:t>
            </a:r>
            <a:endParaRPr lang="en-US" altLang="zh-CN" sz="4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zh-CN" altLang="en-US" sz="4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409456" y="3651673"/>
            <a:ext cx="1080799" cy="154471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409565" y="5201920"/>
            <a:ext cx="878205" cy="7696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endParaRPr lang="zh-CN" altLang="en-US" sz="4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594832" y="2282274"/>
            <a:ext cx="395375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Execution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585307" y="3260871"/>
            <a:ext cx="395375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Boss AI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POSans M" panose="00020600040101010101" pitchFamily="18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3142" y="4154565"/>
            <a:ext cx="5145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ctr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Locomotion System</a:t>
            </a:r>
            <a:endParaRPr lang="zh-CN" altLang="en-US" sz="480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63643" y="1623836"/>
            <a:ext cx="3954236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166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01</a:t>
            </a:r>
            <a:endParaRPr lang="zh-CN" altLang="en-US" sz="166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33167" y="3305798"/>
            <a:ext cx="2660953" cy="46166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0" y="0"/>
            <a:ext cx="6446520" cy="401097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3672840"/>
            <a:ext cx="6446520" cy="3185160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34365" y="4625340"/>
            <a:ext cx="50660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Locomotion System</a:t>
            </a:r>
            <a:endParaRPr lang="zh-CN" altLang="en-US" sz="66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04685" y="1790065"/>
            <a:ext cx="39071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0" i="0">
                <a:solidFill>
                  <a:schemeClr val="bg1">
                    <a:lumMod val="95000"/>
                  </a:schemeClr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rimary function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080884" y="2706528"/>
            <a:ext cx="39071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Manage character basic state</a:t>
            </a:r>
            <a:endParaRPr lang="en-US" altLang="zh-CN" sz="1600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  <a:p>
            <a:pPr algn="l">
              <a:lnSpc>
                <a:spcPct val="150000"/>
              </a:lnSpc>
            </a:pPr>
            <a:endParaRPr lang="zh-CN" altLang="en-US" sz="1600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689080" y="6013807"/>
            <a:ext cx="502920" cy="320040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49605" y="674419"/>
            <a:ext cx="985258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Locomotion System</a:t>
            </a:r>
            <a:endParaRPr lang="zh-CN" altLang="en-US" sz="600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33377" y="1979271"/>
            <a:ext cx="844952" cy="844952"/>
          </a:xfrm>
          <a:prstGeom prst="ellipse">
            <a:avLst/>
          </a:prstGeom>
          <a:noFill/>
          <a:ln w="38100">
            <a:solidFill>
              <a:srgbClr val="004E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048221" y="2106140"/>
            <a:ext cx="507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3200" b="0" i="0" dirty="0">
                <a:solidFill>
                  <a:schemeClr val="tx1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</a:t>
            </a:r>
            <a:endParaRPr lang="zh-CN" altLang="en-US" sz="600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870075" y="1923415"/>
            <a:ext cx="564197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0" i="0">
                <a:solidFill>
                  <a:schemeClr val="bg1">
                    <a:lumMod val="95000"/>
                  </a:schemeClr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Import locomotion data: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DesiredGait：定义玩家当前的步态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DesiredPoise：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定义玩家当前的姿态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CharacterState：定义玩家当前的地面状态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Character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Mode：定义玩家当前的模式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CharacterAction：定义玩家当前进行的动作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ActionStage：定义玩家当前出于动作的阶段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indent="0">
              <a:buNone/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Import interface: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BPI_ChangeCharacterAction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BPI_ChangeActionStage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BPI_GetCharacterAction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49605" y="674419"/>
            <a:ext cx="985258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Locomotion System</a:t>
            </a:r>
            <a:endParaRPr lang="zh-CN" altLang="en-US" sz="600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33377" y="1979271"/>
            <a:ext cx="844952" cy="844952"/>
          </a:xfrm>
          <a:prstGeom prst="ellipse">
            <a:avLst/>
          </a:prstGeom>
          <a:noFill/>
          <a:ln w="38100">
            <a:solidFill>
              <a:srgbClr val="004E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048221" y="2106140"/>
            <a:ext cx="50786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3200" b="0" i="0" dirty="0">
                <a:solidFill>
                  <a:schemeClr val="tx1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870075" y="1923415"/>
            <a:ext cx="5641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0" i="0">
                <a:solidFill>
                  <a:schemeClr val="bg1">
                    <a:lumMod val="95000"/>
                  </a:schemeClr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Rootmotion In Animation blueprint  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4" name="图片 3" descr="PlayerRunDirec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5805" y="2957195"/>
            <a:ext cx="4344670" cy="2763520"/>
          </a:xfrm>
          <a:prstGeom prst="rect">
            <a:avLst/>
          </a:prstGeom>
        </p:spPr>
      </p:pic>
      <p:pic>
        <p:nvPicPr>
          <p:cNvPr id="6" name="图片 5" descr="PlayerRunSta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315" y="2957195"/>
            <a:ext cx="4350385" cy="27673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209800" y="24561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Direction change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6727190" y="24561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Stance change</a:t>
            </a:r>
            <a:endParaRPr lang="en-US" altLang="zh-C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63643" y="1623836"/>
            <a:ext cx="395423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166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02</a:t>
            </a:r>
            <a:endParaRPr lang="zh-CN" altLang="en-US" sz="166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33167" y="3305798"/>
            <a:ext cx="2660953" cy="46166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6" name="文本框 5"/>
          <p:cNvSpPr txBox="1"/>
          <p:nvPr/>
        </p:nvSpPr>
        <p:spPr>
          <a:xfrm>
            <a:off x="3523142" y="4154565"/>
            <a:ext cx="5145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ctr"/>
            <a:r>
              <a:rPr lang="zh-CN" altLang="en-US" sz="24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不足之处与原因分析</a:t>
            </a:r>
            <a:endParaRPr lang="zh-CN" altLang="en-US" sz="480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5699760" y="-647700"/>
            <a:ext cx="5760720" cy="5760720"/>
          </a:xfrm>
          <a:prstGeom prst="ellipse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2" name="文本框 1"/>
          <p:cNvSpPr txBox="1"/>
          <p:nvPr/>
        </p:nvSpPr>
        <p:spPr>
          <a:xfrm>
            <a:off x="588645" y="640715"/>
            <a:ext cx="6878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0" i="0"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algn="l"/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Shortcomings and causes analysis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7269480" y="-1043940"/>
            <a:ext cx="5760720" cy="5760720"/>
          </a:xfrm>
          <a:custGeom>
            <a:avLst/>
            <a:gdLst>
              <a:gd name="connsiteX0" fmla="*/ 1767840 w 3535680"/>
              <a:gd name="connsiteY0" fmla="*/ 0 h 3535680"/>
              <a:gd name="connsiteX1" fmla="*/ 3535680 w 3535680"/>
              <a:gd name="connsiteY1" fmla="*/ 1767840 h 3535680"/>
              <a:gd name="connsiteX2" fmla="*/ 1767840 w 3535680"/>
              <a:gd name="connsiteY2" fmla="*/ 3535680 h 3535680"/>
              <a:gd name="connsiteX3" fmla="*/ 0 w 3535680"/>
              <a:gd name="connsiteY3" fmla="*/ 1767840 h 3535680"/>
              <a:gd name="connsiteX4" fmla="*/ 1767840 w 3535680"/>
              <a:gd name="connsiteY4" fmla="*/ 0 h 3535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5680" h="3535680">
                <a:moveTo>
                  <a:pt x="1767840" y="0"/>
                </a:moveTo>
                <a:cubicBezTo>
                  <a:pt x="2744191" y="0"/>
                  <a:pt x="3535680" y="791489"/>
                  <a:pt x="3535680" y="1767840"/>
                </a:cubicBezTo>
                <a:cubicBezTo>
                  <a:pt x="3535680" y="2744191"/>
                  <a:pt x="2744191" y="3535680"/>
                  <a:pt x="1767840" y="3535680"/>
                </a:cubicBezTo>
                <a:cubicBezTo>
                  <a:pt x="791489" y="3535680"/>
                  <a:pt x="0" y="2744191"/>
                  <a:pt x="0" y="1767840"/>
                </a:cubicBezTo>
                <a:cubicBezTo>
                  <a:pt x="0" y="791489"/>
                  <a:pt x="791489" y="0"/>
                  <a:pt x="1767840" y="0"/>
                </a:cubicBezTo>
                <a:close/>
              </a:path>
            </a:pathLst>
          </a:custGeom>
        </p:spPr>
      </p:pic>
      <p:sp>
        <p:nvSpPr>
          <p:cNvPr id="7" name="椭圆 6"/>
          <p:cNvSpPr/>
          <p:nvPr/>
        </p:nvSpPr>
        <p:spPr>
          <a:xfrm>
            <a:off x="10683240" y="5379720"/>
            <a:ext cx="640080" cy="640080"/>
          </a:xfrm>
          <a:prstGeom prst="ellipse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213360" cy="6858000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9" name="文本框 8"/>
          <p:cNvSpPr txBox="1"/>
          <p:nvPr/>
        </p:nvSpPr>
        <p:spPr>
          <a:xfrm>
            <a:off x="1137285" y="2433856"/>
            <a:ext cx="4440555" cy="199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Lorem ipsum dolor sit </a:t>
            </a:r>
            <a:endParaRPr lang="en-US" altLang="zh-CN" sz="2000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amet</a:t>
            </a: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, consectetuer </a:t>
            </a:r>
            <a:r>
              <a:rPr lang="en-US" altLang="zh-CN" sz="16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adipiscing</a:t>
            </a: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 </a:t>
            </a:r>
            <a:r>
              <a:rPr lang="en-US" altLang="zh-CN" sz="16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elit</a:t>
            </a: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. Maecenas porttitor congue massa. Fusce posuere, magna sed</a:t>
            </a:r>
            <a:endParaRPr lang="en-US" altLang="zh-CN" sz="1600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zh-CN" altLang="en-US" sz="1600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37285" y="4567456"/>
            <a:ext cx="4440555" cy="199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Lorem ipsum dolor sit </a:t>
            </a:r>
            <a:endParaRPr lang="en-US" altLang="zh-CN" sz="2000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amet</a:t>
            </a: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, consectetuer </a:t>
            </a:r>
            <a:r>
              <a:rPr lang="en-US" altLang="zh-CN" sz="16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adipiscing</a:t>
            </a: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 </a:t>
            </a:r>
            <a:r>
              <a:rPr lang="en-US" altLang="zh-CN" sz="16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elit</a:t>
            </a: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. Maecenas porttitor congue massa. Fusce posuere, magna sed</a:t>
            </a:r>
            <a:endParaRPr lang="en-US" altLang="zh-CN" sz="1600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zh-CN" altLang="en-US" sz="1600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.xml><?xml version="1.0" encoding="utf-8"?>
<p:tagLst xmlns:p="http://schemas.openxmlformats.org/presentationml/2006/main">
  <p:tag name="COMMONDATA" val="eyJjb3VudCI6MiwiaGRpZCI6ImRiNThlZTJlN2YzNGRkZTk2MWI0OTllMWNmZjdkMzAxIiwidXNlckNvdW50IjoyfQ=="/>
  <p:tag name="KSO_WPP_MARK_KEY" val="f0f2325e-037d-4e68-95ee-f36f46a06439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3274</Words>
  <Application>WPS 演示</Application>
  <PresentationFormat>宽屏</PresentationFormat>
  <Paragraphs>226</Paragraphs>
  <Slides>20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7" baseType="lpstr">
      <vt:lpstr>Arial</vt:lpstr>
      <vt:lpstr>宋体</vt:lpstr>
      <vt:lpstr>Wingdings</vt:lpstr>
      <vt:lpstr>仓耳渔阳体 W05</vt:lpstr>
      <vt:lpstr>思源黑体 CN Light</vt:lpstr>
      <vt:lpstr>Mongolian Baiti</vt:lpstr>
      <vt:lpstr>Roboto Light</vt:lpstr>
      <vt:lpstr>Verdana</vt:lpstr>
      <vt:lpstr>Roboto Black</vt:lpstr>
      <vt:lpstr>OPPOSans M</vt:lpstr>
      <vt:lpstr>等线</vt:lpstr>
      <vt:lpstr>微软雅黑</vt:lpstr>
      <vt:lpstr>Arial Unicode MS</vt:lpstr>
      <vt:lpstr>黑体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彭 玉凤</dc:creator>
  <cp:lastModifiedBy>Administrator</cp:lastModifiedBy>
  <cp:revision>175</cp:revision>
  <dcterms:created xsi:type="dcterms:W3CDTF">2022-04-20T12:00:00Z</dcterms:created>
  <dcterms:modified xsi:type="dcterms:W3CDTF">2023-02-12T16:44:38Z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848497F27FD1469B8C5EC34852CC3EFB</vt:lpwstr>
  </property>
  <property fmtid="{D5CDD505-2E9C-101B-9397-08002B2CF9AE}" pid="3" name="KSOProductBuildVer">
    <vt:lpwstr>2052-11.1.0.13703</vt:lpwstr>
  </property>
  <property fmtid="{D5CDD505-2E9C-101B-9397-08002B2CF9AE}" pid="4" name="KSOTemplateUUID">
    <vt:lpwstr>v1.0_mb_IoTl9eIE+R1ahZk6Y8cu0w==</vt:lpwstr>
  </property>
</Properties>
</file>